
<file path=[Content_Types].xml><?xml version="1.0" encoding="utf-8"?>
<Types xmlns="http://schemas.openxmlformats.org/package/2006/content-types">
  <Default Extension="2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8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</p:sldMasterIdLst>
  <p:sldIdLst>
    <p:sldId id="256" r:id="rId22"/>
    <p:sldId id="257" r:id="rId23"/>
    <p:sldId id="268" r:id="rId24"/>
    <p:sldId id="271" r:id="rId25"/>
    <p:sldId id="274" r:id="rId26"/>
    <p:sldId id="269" r:id="rId27"/>
    <p:sldId id="270" r:id="rId28"/>
    <p:sldId id="260" r:id="rId29"/>
    <p:sldId id="277" r:id="rId30"/>
    <p:sldId id="259" r:id="rId31"/>
    <p:sldId id="278" r:id="rId32"/>
    <p:sldId id="275" r:id="rId33"/>
    <p:sldId id="276" r:id="rId34"/>
    <p:sldId id="279" r:id="rId35"/>
    <p:sldId id="280" r:id="rId36"/>
    <p:sldId id="273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25040" y="1070640"/>
            <a:ext cx="3780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5040" y="1070640"/>
            <a:ext cx="3780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5040" y="1070640"/>
            <a:ext cx="3780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5040" y="1070640"/>
            <a:ext cx="3780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3160" y="2394720"/>
            <a:ext cx="4448520" cy="2208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91;p20"/>
          <p:cNvCxnSpPr/>
          <p:nvPr/>
        </p:nvCxnSpPr>
        <p:spPr>
          <a:xfrm>
            <a:off x="709200" y="269640"/>
            <a:ext cx="7718040" cy="360"/>
          </a:xfrm>
          <a:prstGeom prst="straightConnector1">
            <a:avLst/>
          </a:prstGeom>
          <a:ln w="9525">
            <a:solidFill>
              <a:srgbClr val="201002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93;p21"/>
          <p:cNvCxnSpPr/>
          <p:nvPr/>
        </p:nvCxnSpPr>
        <p:spPr>
          <a:xfrm>
            <a:off x="709200" y="4873680"/>
            <a:ext cx="7718040" cy="360"/>
          </a:xfrm>
          <a:prstGeom prst="straightConnector1">
            <a:avLst/>
          </a:prstGeom>
          <a:ln w="9525">
            <a:solidFill>
              <a:srgbClr val="201002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1355040"/>
            <a:ext cx="7703640" cy="324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641480" y="539640"/>
            <a:ext cx="3777840" cy="99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13160" y="539640"/>
            <a:ext cx="3792600" cy="4603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9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0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600" cy="196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854280"/>
            <a:ext cx="5100840" cy="1063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99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02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720000" y="143100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720000" y="299196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3493800" y="143100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3493800" y="299196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6274440" y="143100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6274440" y="2991960"/>
            <a:ext cx="734400" cy="52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3160" y="808560"/>
            <a:ext cx="3792600" cy="581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637880" y="0"/>
            <a:ext cx="3792600" cy="2505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37880" y="2637360"/>
            <a:ext cx="3792600" cy="2505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713160" y="2637360"/>
            <a:ext cx="3792600" cy="2505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641480" y="539640"/>
            <a:ext cx="3777840" cy="99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13160" y="539640"/>
            <a:ext cx="3792600" cy="4603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0616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857320" y="2398680"/>
            <a:ext cx="5562360" cy="1801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Thanks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_lookup?journal=Image%20and%20Vision%20Computing&amp;title=A%20comprehensive%20survey%20on%20computer%20vision%20based%20approaches%20for%20automatic%20identification%20of%20products%20in%20retail%20store&amp;author=B.%20Santra&amp;author=D.%20P.%20Mukherjee&amp;volume=86&amp;publication_year=2019&amp;pages=45-63&amp;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wpixel.com/image/258939/man-checking-stocks" TargetMode="External"/><Relationship Id="rId5" Type="http://schemas.openxmlformats.org/officeDocument/2006/relationships/image" Target="../media/image8.2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asnimnews.com/fa/news/1398/12/16/2217873/%D8%BA%D8%A7%D8%B1%D8%AA-%D9%82%D9%81%D8%B3%D9%87-%D9%87%D8%A7%DB%8C-%D8%B3%D9%88%D9%BE%D8%B1%D9%85%D8%A7%D8%B1%DA%A9%D8%AA-%D8%AF%D8%B1-%D8%A7%D9%86%DA%AF%D9%84%DB%8C%D8%B3-%D8%AA%D8%B5%D8%A7%D9%88%DB%8C%D8%B1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28387" y="2144520"/>
            <a:ext cx="4447800" cy="220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Learning for Retail</a:t>
            </a:r>
            <a:br>
              <a:rPr lang="en" sz="24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1400" spc="-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Evaluating CNN Architectures for Object Detection and Stock Monitoring in Complex Retail Shelf Scenarios</a:t>
            </a:r>
            <a:endParaRPr lang="fr-FR" sz="24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714240" y="542880"/>
            <a:ext cx="771480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Leveraging AI technologies to manage retail inventory effectively</a:t>
            </a:r>
            <a:endParaRPr lang="en-US" sz="1400" kern="1400" spc="-5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53" name="Google Shape;111;p26"/>
          <p:cNvCxnSpPr/>
          <p:nvPr/>
        </p:nvCxnSpPr>
        <p:spPr>
          <a:xfrm>
            <a:off x="709200" y="1036800"/>
            <a:ext cx="7718040" cy="360"/>
          </a:xfrm>
          <a:prstGeom prst="straightConnector1">
            <a:avLst/>
          </a:prstGeom>
          <a:ln w="9525">
            <a:solidFill>
              <a:srgbClr val="201002"/>
            </a:solidFill>
            <a:round/>
          </a:ln>
        </p:spPr>
      </p:cxnSp>
      <p:sp>
        <p:nvSpPr>
          <p:cNvPr id="54" name="Google Shape;112;p26"/>
          <p:cNvSpPr/>
          <p:nvPr/>
        </p:nvSpPr>
        <p:spPr>
          <a:xfrm>
            <a:off x="7257960" y="1676520"/>
            <a:ext cx="1171080" cy="21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549000" rIns="870823080" bIns="54900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chemeClr val="dk1"/>
                </a:solidFill>
                <a:latin typeface="Arial"/>
              </a:rPr>
              <a:t>2XXX</a:t>
            </a: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ubTitle"/>
          </p:nvPr>
        </p:nvSpPr>
        <p:spPr>
          <a:xfrm>
            <a:off x="7486560" y="1352520"/>
            <a:ext cx="713880" cy="27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25000" lnSpcReduction="2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0" i="1" strike="noStrike" spc="-1">
                <a:solidFill>
                  <a:schemeClr val="dk1"/>
                </a:solidFill>
                <a:latin typeface="Archivo"/>
                <a:ea typeface="Archivo"/>
              </a:rPr>
              <a:t>Leveraging AI technologies to manage retail inventory effectively.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6" name="Google Shape;114;p26"/>
          <p:cNvPicPr/>
          <p:nvPr/>
        </p:nvPicPr>
        <p:blipFill>
          <a:blip r:embed="rId2"/>
          <a:srcRect t="1078" r="21127"/>
          <a:stretch/>
        </p:blipFill>
        <p:spPr>
          <a:xfrm>
            <a:off x="5406120" y="1355040"/>
            <a:ext cx="3020400" cy="378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4640" y="-62372"/>
            <a:ext cx="8221604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Testing: Object detection and classification</a:t>
            </a:r>
            <a:endParaRPr lang="fr-FR" sz="32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02A291-2014-EAE7-219B-C554C1F0B00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310309" y="871653"/>
            <a:ext cx="4339611" cy="169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7557E-6D46-1968-121B-F7C97184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60" y="837348"/>
            <a:ext cx="3899141" cy="162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8695A-ED4B-A956-C321-AFBFB4B2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09" y="3213257"/>
            <a:ext cx="4282063" cy="1599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B5658-1613-86A5-E173-6784031C3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707" y="3370945"/>
            <a:ext cx="4103648" cy="1476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23388-1B36-526D-9D72-86DE811EB465}"/>
              </a:ext>
            </a:extLst>
          </p:cNvPr>
          <p:cNvSpPr txBox="1"/>
          <p:nvPr/>
        </p:nvSpPr>
        <p:spPr>
          <a:xfrm>
            <a:off x="158292" y="550222"/>
            <a:ext cx="491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Outcome with Gaussian Noise and Denoising on Resnet50 backbone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FAB57-86EB-8F78-ACB2-EBB86E6226C1}"/>
              </a:ext>
            </a:extLst>
          </p:cNvPr>
          <p:cNvSpPr txBox="1"/>
          <p:nvPr/>
        </p:nvSpPr>
        <p:spPr>
          <a:xfrm>
            <a:off x="468353" y="2576863"/>
            <a:ext cx="410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10 : Reduced detection accuracy with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Gaussion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noise(Left); More predictions but many false positives after denoising (Right)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B84B5-D2CF-9390-5B04-194E9A7B023F}"/>
              </a:ext>
            </a:extLst>
          </p:cNvPr>
          <p:cNvSpPr txBox="1"/>
          <p:nvPr/>
        </p:nvSpPr>
        <p:spPr>
          <a:xfrm>
            <a:off x="5005354" y="509313"/>
            <a:ext cx="398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Outcome with illumination  Adjustment and filtering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6FB38-16D5-B982-C48F-5BDD3B24EA99}"/>
              </a:ext>
            </a:extLst>
          </p:cNvPr>
          <p:cNvSpPr txBox="1"/>
          <p:nvPr/>
        </p:nvSpPr>
        <p:spPr>
          <a:xfrm>
            <a:off x="586887" y="2958708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Outcome with Original test images on </a:t>
            </a:r>
            <a:r>
              <a:rPr lang="en-US" sz="10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79CA2-337E-2BA6-942B-28334C3AF5FE}"/>
              </a:ext>
            </a:extLst>
          </p:cNvPr>
          <p:cNvSpPr txBox="1"/>
          <p:nvPr/>
        </p:nvSpPr>
        <p:spPr>
          <a:xfrm>
            <a:off x="5073874" y="3012379"/>
            <a:ext cx="397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Outcome with Salt &amp; Pepper noise and illumination levels at regions of the image 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FDCEC-02A3-969A-5AC0-6069AB8CE3FA}"/>
              </a:ext>
            </a:extLst>
          </p:cNvPr>
          <p:cNvSpPr txBox="1"/>
          <p:nvPr/>
        </p:nvSpPr>
        <p:spPr>
          <a:xfrm>
            <a:off x="5005354" y="2416038"/>
            <a:ext cx="410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11: Improved identification accuracy under enhanced illumination; AXION missed due to size, partial recall for Blue Familia class(Left). Post filtering yields consistent predictions and no mispredictions, except for Orange familia class in low contrast regions(Right).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0F9C7-F35E-878B-3447-11FABCA4EF67}"/>
              </a:ext>
            </a:extLst>
          </p:cNvPr>
          <p:cNvSpPr txBox="1"/>
          <p:nvPr/>
        </p:nvSpPr>
        <p:spPr>
          <a:xfrm>
            <a:off x="310309" y="4782087"/>
            <a:ext cx="48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12: Accurate identification and bounding box of all labelled shelf products using YOLO and transformer models with improved recall across orientation and viewing angles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60A1-4845-CB62-59A1-F2592DC69A40}"/>
              </a:ext>
            </a:extLst>
          </p:cNvPr>
          <p:cNvSpPr txBox="1"/>
          <p:nvPr/>
        </p:nvSpPr>
        <p:spPr>
          <a:xfrm>
            <a:off x="4943708" y="4812527"/>
            <a:ext cx="410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13 : On-display products were identified for original images on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(Left); After illumination levels, Resnet50 was able to perform at par with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9DD9-3C60-C0F5-007D-7AF645E94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FCCA4CCA-F5F6-E3C3-9208-D8A208EA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6" y="140055"/>
            <a:ext cx="1039981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Testing: Edge based Analysis for Out-of-Stock and </a:t>
            </a:r>
            <a:r>
              <a:rPr lang="en-US" sz="20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Misplaced</a:t>
            </a:r>
            <a:r>
              <a:rPr lang="en" sz="20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Items detection</a:t>
            </a:r>
            <a:endParaRPr lang="fr-FR" sz="20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C2955-B26B-C1BD-9D2E-B205A7AF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0" y="910147"/>
            <a:ext cx="3956891" cy="162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A451B-62F2-F3CE-2A42-CB4125E2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08" y="943019"/>
            <a:ext cx="3782919" cy="1628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1416D-32B6-AC03-F63A-8479C11E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64" y="3313992"/>
            <a:ext cx="3589701" cy="1277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DA6F0F-DA59-A0FF-1CD1-6916962B17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2" t="3416" r="37051"/>
          <a:stretch/>
        </p:blipFill>
        <p:spPr bwMode="auto">
          <a:xfrm>
            <a:off x="4560580" y="3212450"/>
            <a:ext cx="1614560" cy="1455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64679-67BB-69F4-9504-C772D6A6F8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988"/>
          <a:stretch/>
        </p:blipFill>
        <p:spPr bwMode="auto">
          <a:xfrm>
            <a:off x="6273390" y="3212449"/>
            <a:ext cx="1480562" cy="1455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422D6-2E40-E1E5-726E-3294197BE7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139" r="51026" b="25400"/>
          <a:stretch/>
        </p:blipFill>
        <p:spPr bwMode="auto">
          <a:xfrm>
            <a:off x="7832813" y="3212448"/>
            <a:ext cx="1232325" cy="1455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E6FD2-4A13-F8F0-765D-F506AF546110}"/>
              </a:ext>
            </a:extLst>
          </p:cNvPr>
          <p:cNvSpPr txBox="1"/>
          <p:nvPr/>
        </p:nvSpPr>
        <p:spPr>
          <a:xfrm>
            <a:off x="224654" y="2531683"/>
            <a:ext cx="44472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14: Edge map of product and shelf boundaries using threshold-based detection (Left); Empty areas overlayed with edge contours; false positives appear between closely spaced items like Clorox(Right).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DCEFF-F38B-50FA-54FD-34809E161D0C}"/>
              </a:ext>
            </a:extLst>
          </p:cNvPr>
          <p:cNvSpPr txBox="1"/>
          <p:nvPr/>
        </p:nvSpPr>
        <p:spPr>
          <a:xfrm>
            <a:off x="556026" y="635021"/>
            <a:ext cx="299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and Detection overlay for Threshold of 0.18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61FBE-1C8E-D935-25CD-F23676CA1AAC}"/>
              </a:ext>
            </a:extLst>
          </p:cNvPr>
          <p:cNvSpPr txBox="1"/>
          <p:nvPr/>
        </p:nvSpPr>
        <p:spPr>
          <a:xfrm>
            <a:off x="5591540" y="611938"/>
            <a:ext cx="365653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and Detection overlay for Threshold of 0.15</a:t>
            </a:r>
          </a:p>
          <a:p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09DC2-D9BA-BF13-7D61-0EB8A4F05C8B}"/>
              </a:ext>
            </a:extLst>
          </p:cNvPr>
          <p:cNvSpPr txBox="1"/>
          <p:nvPr/>
        </p:nvSpPr>
        <p:spPr>
          <a:xfrm>
            <a:off x="5064005" y="2571748"/>
            <a:ext cx="418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15: Correct Empty shelf regions in front of Blue familia and AXION products. Misplaced item indicators on orange familia class, due to tilted camera angle(Right).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07D9F0-22FD-28B6-B1AC-B0CDCBEB73EF}"/>
              </a:ext>
            </a:extLst>
          </p:cNvPr>
          <p:cNvSpPr txBox="1"/>
          <p:nvPr/>
        </p:nvSpPr>
        <p:spPr>
          <a:xfrm>
            <a:off x="294958" y="4602107"/>
            <a:ext cx="37303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16: Limited correct detection of empty areas between AXION products needing restocking, predominant false positives for Clorox bottles due to product characteristics and close spacing.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E06A7-B214-403A-180B-7F6735E161A7}"/>
              </a:ext>
            </a:extLst>
          </p:cNvPr>
          <p:cNvSpPr txBox="1"/>
          <p:nvPr/>
        </p:nvSpPr>
        <p:spPr>
          <a:xfrm>
            <a:off x="556025" y="3057374"/>
            <a:ext cx="2996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and Detection overlay for Threshold of 0.11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CBB78-8258-958E-F80A-4912C062AA63}"/>
              </a:ext>
            </a:extLst>
          </p:cNvPr>
          <p:cNvSpPr txBox="1"/>
          <p:nvPr/>
        </p:nvSpPr>
        <p:spPr>
          <a:xfrm>
            <a:off x="4508947" y="4510317"/>
            <a:ext cx="487294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17: Original test dataset detection (left), camera captured shelf gap identification (middle), and accurate empty/misplaced product localization (right) using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-trained empty shelf </a:t>
            </a:r>
            <a:r>
              <a:rPr lang="en-US" alt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dataset.</a:t>
            </a:r>
            <a:endParaRPr kumimoji="0" lang="en-US" altLang="en-US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CDA78-A4DC-77FA-6754-FD22EDE8B66F}"/>
              </a:ext>
            </a:extLst>
          </p:cNvPr>
          <p:cNvSpPr txBox="1"/>
          <p:nvPr/>
        </p:nvSpPr>
        <p:spPr>
          <a:xfrm>
            <a:off x="5064005" y="2966227"/>
            <a:ext cx="3769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Empty areas detection using camera captured shelved images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0D334-22D7-4069-F074-F0146C67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326BD861-20D3-6B0A-353F-67D2138E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07" y="373712"/>
            <a:ext cx="770544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Limitations</a:t>
            </a:r>
            <a:endParaRPr lang="fr-FR" sz="28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5A00A-2AB3-5217-8385-D3C26065BEC0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269107" y="1290312"/>
            <a:ext cx="424954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Extreme side and bottom angles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Characteristics for small products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suitable for inventory management and deployment to the retailers and needs refinement.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cases with complex orientations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Canny edge detector had limited success in densely spaced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shelf monitoring, </a:t>
            </a:r>
            <a:r>
              <a:rPr lang="en-US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nly 1% of complex orientations missed, but still relevant for full shelf coverage.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0E2E-B2B7-72C9-B5B8-C6190B73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96" y="721112"/>
            <a:ext cx="4352069" cy="196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483B9-7EE2-4C92-FB8A-CF20323A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50" y="2973659"/>
            <a:ext cx="4161643" cy="1788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EAD08-44FA-CA2C-3917-8A5CD368239A}"/>
              </a:ext>
            </a:extLst>
          </p:cNvPr>
          <p:cNvSpPr txBox="1"/>
          <p:nvPr/>
        </p:nvSpPr>
        <p:spPr>
          <a:xfrm>
            <a:off x="4647896" y="2690696"/>
            <a:ext cx="45528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Figure 18: Counts displayed on the original test images at extreme angles for </a:t>
            </a:r>
            <a:r>
              <a:rPr lang="en-US" sz="9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IoU</a:t>
            </a:r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&gt;=0.5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040EE-9EFC-A47D-110F-F55E8A734699}"/>
              </a:ext>
            </a:extLst>
          </p:cNvPr>
          <p:cNvSpPr txBox="1"/>
          <p:nvPr/>
        </p:nvSpPr>
        <p:spPr>
          <a:xfrm>
            <a:off x="4647896" y="4761829"/>
            <a:ext cx="4620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Figure 19: Counts displayed on the original test images at extreme angles for </a:t>
            </a:r>
            <a:r>
              <a:rPr lang="en-US" sz="9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IoU</a:t>
            </a:r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&gt;=0.5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507A2-9737-46ED-6329-CEA304FDBAD0}"/>
              </a:ext>
            </a:extLst>
          </p:cNvPr>
          <p:cNvSpPr txBox="1"/>
          <p:nvPr/>
        </p:nvSpPr>
        <p:spPr>
          <a:xfrm>
            <a:off x="4647896" y="315389"/>
            <a:ext cx="500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Observed detections vs actual objects present</a:t>
            </a:r>
          </a:p>
        </p:txBody>
      </p:sp>
    </p:spTree>
    <p:extLst>
      <p:ext uri="{BB962C8B-B14F-4D97-AF65-F5344CB8AC3E}">
        <p14:creationId xmlns:p14="http://schemas.microsoft.com/office/powerpoint/2010/main" val="130501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0BD2-87A1-6212-67C7-8F9444BE0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FBF007EF-B4A2-A812-F2A6-34EA8ED9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2" y="354323"/>
            <a:ext cx="770544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Instrument Serif"/>
                <a:ea typeface="Instrument Serif"/>
              </a:rPr>
              <a:t>Conclusion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E97AF6B9-DAEF-A9BC-C097-78CEF64FBDD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94572" y="1247820"/>
            <a:ext cx="4472388" cy="180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6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R-CNN pipeline using ResNet-50 and VGG-16 showed high precision (&gt;99%) but low recall for object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r>
              <a:rPr lang="en-US" sz="6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models performed well for object identification and can be studied for inventory and stock management to deploy to retail shops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 performance for front-facing, upright labels; struggled with extreme angles and small-sized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Dataset imbalance may have caused bias toward frequent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Improved detections and less false predictions observed with illumination level adjustments and ideal orientation (front-facing).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C761B-4859-501C-815A-DA0141EC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83" y="947246"/>
            <a:ext cx="1939653" cy="180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4610F-C90D-43FD-2C1C-7CC5DBD9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15" y="2804080"/>
            <a:ext cx="1939653" cy="190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2FC66-2BBF-D2B9-4FA3-7056C4D1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742" y="933263"/>
            <a:ext cx="1801404" cy="1818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4F6862-E316-8068-B3E6-38D66C78E486}"/>
              </a:ext>
            </a:extLst>
          </p:cNvPr>
          <p:cNvSpPr txBox="1"/>
          <p:nvPr/>
        </p:nvSpPr>
        <p:spPr>
          <a:xfrm>
            <a:off x="5194183" y="4713187"/>
            <a:ext cx="409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Figure 20: DETR based transformer model predictions for in-store and display at excellent confidence scores </a:t>
            </a:r>
          </a:p>
        </p:txBody>
      </p:sp>
    </p:spTree>
    <p:extLst>
      <p:ext uri="{BB962C8B-B14F-4D97-AF65-F5344CB8AC3E}">
        <p14:creationId xmlns:p14="http://schemas.microsoft.com/office/powerpoint/2010/main" val="79653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2627-B1A6-8E9F-52C1-E63210B9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6C3F95AA-25E1-A69F-E84E-2E909AC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85" y="248220"/>
            <a:ext cx="770544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Instrument Serif"/>
                <a:ea typeface="Instrument Serif"/>
              </a:rPr>
              <a:t>Future Work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C697A12E-F151-CCC4-6320-10650ABF0AC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63885" y="943020"/>
            <a:ext cx="5562360" cy="180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B38562-A822-F626-141F-8F3B099F6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97" y="1153492"/>
            <a:ext cx="443018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Balance the dataset and improve annotations to reduce class bias.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 recall for densely packed and angled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Study for larger packaged products at different orientation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transformers (DETR) and YOLOv11 models for better generalization.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Employ video-based tracking for real-time monitoring instead of static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data augmentation and include varied inclined angles to train.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6FCEF-080D-95A5-156F-8FA9E2ED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86" y="1227372"/>
            <a:ext cx="4273764" cy="2762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8B9B5-5137-D352-E707-C8DAEB5C2BC3}"/>
              </a:ext>
            </a:extLst>
          </p:cNvPr>
          <p:cNvSpPr txBox="1"/>
          <p:nvPr/>
        </p:nvSpPr>
        <p:spPr>
          <a:xfrm>
            <a:off x="5016929" y="4063888"/>
            <a:ext cx="385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21: Precision dominance, recall limitation, and F1-score variation across AXION,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Blue_familia_tissue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Clorox_bleach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9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Orange_familia_tissue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background classes for two model evaluations.</a:t>
            </a:r>
          </a:p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8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ign with white letters on it&#10;&#10;AI-generated content may be incorrect.">
            <a:extLst>
              <a:ext uri="{FF2B5EF4-FFF2-40B4-BE49-F238E27FC236}">
                <a16:creationId xmlns:a16="http://schemas.microsoft.com/office/drawing/2014/main" id="{BBD6D14F-0FAA-F355-974D-4644E8344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343" y="0"/>
            <a:ext cx="7749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65AA-8781-398B-4387-1614B06F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53" y="234290"/>
            <a:ext cx="3780720" cy="10584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890E-0F36-441F-0808-266D02E8470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54053" y="1203480"/>
            <a:ext cx="8114161" cy="2929905"/>
          </a:xfrm>
        </p:spPr>
        <p:txBody>
          <a:bodyPr>
            <a:norm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Abraham, Joseph. (2022). A Deep Learning Framework for Grocery Product Detection and Recognition. Food Analytical Methods. 15. 10.1007/s12161-022-02384-2. </a:t>
            </a:r>
          </a:p>
          <a:p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Wei, Y., Tran, S., Xu, S., Kang, B. and Springer, M., 2020. </a:t>
            </a:r>
            <a:r>
              <a:rPr lang="en-US" sz="11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learning for retail product recognition: Challenges and techniques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Computational Intelligence and Neuroscience, [online] 2020, Article ID 8875910.</a:t>
            </a:r>
          </a:p>
          <a:p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Franco, D. </a:t>
            </a:r>
            <a:r>
              <a:rPr lang="en-US" sz="1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Maltoni</a:t>
            </a:r>
            <a:r>
              <a:rPr lang="en-US" sz="1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S. Papi, Grocery product detection and recognition, Expert Systems with Applications 81 (2017) 163–176.</a:t>
            </a:r>
          </a:p>
          <a:p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Santra B., Mukherjee D. P. A comprehensive survey on computer vision based approaches for automatic identification of products in retail store. Image and Vision Computing. 2019;86:45–63. [</a:t>
            </a:r>
            <a:r>
              <a:rPr lang="en-US" sz="1100" u="sng" kern="100" dirty="0">
                <a:solidFill>
                  <a:srgbClr val="46788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Google Scholar</a:t>
            </a:r>
            <a:r>
              <a:rPr lang="en-US" sz="11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endParaRPr lang="en-US" sz="11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b="0" i="0" dirty="0">
                <a:solidFill>
                  <a:srgbClr val="2222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Savani, N.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Lunagaria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M., 2022. A Survey on Identification of Grocery Store Items Using Deep Learning in Retail Store. In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ICT with Intelligent Applications: Proceedings of ICTIS 2022, Volume 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(pp. 553-564). Singapore: Springer Nature Singapore.</a:t>
            </a:r>
            <a:endParaRPr lang="en-US" sz="11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4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80879" y="610128"/>
            <a:ext cx="3086843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Instrument Serif"/>
                <a:ea typeface="Instrument Serif"/>
              </a:rPr>
              <a:t>Introduction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906537" y="2295149"/>
            <a:ext cx="3518183" cy="180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 dirty="0">
                <a:solidFill>
                  <a:schemeClr val="dk1"/>
                </a:solidFill>
                <a:latin typeface="Archivo"/>
                <a:ea typeface="Archivo"/>
              </a:rPr>
              <a:t>This presentation explores the application of deep learning in retail environments, if they can facilitate inventory checks and detecting misplaced items on shelves under complex shelf environments.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A store with shelves full of soda and soda bottles&#10;&#10;AI-generated content may be incorrect.">
            <a:extLst>
              <a:ext uri="{FF2B5EF4-FFF2-40B4-BE49-F238E27FC236}">
                <a16:creationId xmlns:a16="http://schemas.microsoft.com/office/drawing/2014/main" id="{855EE5EF-F2C5-34AC-081F-162FF5CD0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4" y="2571750"/>
            <a:ext cx="1902877" cy="1902877"/>
          </a:xfrm>
          <a:prstGeom prst="rect">
            <a:avLst/>
          </a:prstGeom>
        </p:spPr>
      </p:pic>
      <p:pic>
        <p:nvPicPr>
          <p:cNvPr id="5" name="Picture 4" descr="A store with shelves full of beverages&#10;&#10;AI-generated content may be incorrect.">
            <a:extLst>
              <a:ext uri="{FF2B5EF4-FFF2-40B4-BE49-F238E27FC236}">
                <a16:creationId xmlns:a16="http://schemas.microsoft.com/office/drawing/2014/main" id="{C6879634-14F6-8588-FCB0-8441113B3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57" y="1510128"/>
            <a:ext cx="2343443" cy="2343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80DCD-251E-74EC-D2C0-0326D8CAF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5" y="610128"/>
            <a:ext cx="1902876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4BCAC-EBF3-2AC2-FEC7-B279108D81BB}"/>
              </a:ext>
            </a:extLst>
          </p:cNvPr>
          <p:cNvSpPr txBox="1"/>
          <p:nvPr/>
        </p:nvSpPr>
        <p:spPr>
          <a:xfrm>
            <a:off x="258167" y="4533372"/>
            <a:ext cx="449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 1: Dataset images used in study of product placements and detections of different shelf orientations.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1955662" cy="1681179"/>
            <a:chOff x="0" y="0"/>
            <a:chExt cx="1391606" cy="11962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1606" cy="1196290"/>
            </a:xfrm>
            <a:custGeom>
              <a:avLst/>
              <a:gdLst/>
              <a:ahLst/>
              <a:cxnLst/>
              <a:rect l="l" t="t" r="r" b="b"/>
              <a:pathLst>
                <a:path w="1391606" h="1196290">
                  <a:moveTo>
                    <a:pt x="0" y="0"/>
                  </a:moveTo>
                  <a:lnTo>
                    <a:pt x="1391606" y="0"/>
                  </a:lnTo>
                  <a:lnTo>
                    <a:pt x="1391606" y="1196290"/>
                  </a:lnTo>
                  <a:lnTo>
                    <a:pt x="0" y="1196290"/>
                  </a:lnTo>
                  <a:close/>
                </a:path>
              </a:pathLst>
            </a:custGeom>
            <a:blipFill>
              <a:blip r:embed="rId2"/>
              <a:stretch>
                <a:fillRect l="-14473" r="-14473"/>
              </a:stretch>
            </a:blipFill>
          </p:spPr>
          <p:txBody>
            <a:bodyPr/>
            <a:lstStyle/>
            <a:p>
              <a:endParaRPr lang="en-US" sz="9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1928005"/>
            <a:ext cx="4319239" cy="2833780"/>
          </a:xfrm>
          <a:custGeom>
            <a:avLst/>
            <a:gdLst/>
            <a:ahLst/>
            <a:cxnLst/>
            <a:rect l="l" t="t" r="r" b="b"/>
            <a:pathLst>
              <a:path w="9144000" h="5667559">
                <a:moveTo>
                  <a:pt x="0" y="0"/>
                </a:moveTo>
                <a:lnTo>
                  <a:pt x="9144000" y="0"/>
                </a:lnTo>
                <a:lnTo>
                  <a:pt x="9144000" y="5667559"/>
                </a:lnTo>
                <a:lnTo>
                  <a:pt x="0" y="5667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2" r="-1271"/>
            </a:stretch>
          </a:blipFill>
        </p:spPr>
        <p:txBody>
          <a:bodyPr/>
          <a:lstStyle/>
          <a:p>
            <a:endParaRPr lang="en-US" sz="900"/>
          </a:p>
        </p:txBody>
      </p:sp>
      <p:sp>
        <p:nvSpPr>
          <p:cNvPr id="11" name="TextBox 11"/>
          <p:cNvSpPr txBox="1"/>
          <p:nvPr/>
        </p:nvSpPr>
        <p:spPr>
          <a:xfrm>
            <a:off x="4730136" y="98441"/>
            <a:ext cx="5268570" cy="491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spc="150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6104" y="787655"/>
            <a:ext cx="3728296" cy="176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indent="-134937">
              <a:lnSpc>
                <a:spcPts val="2000"/>
              </a:lnSpc>
              <a:buFont typeface="Arial"/>
              <a:buChar char="•"/>
            </a:pPr>
            <a:r>
              <a:rPr lang="en-US" sz="1250" spc="12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Poor customer satisfaction</a:t>
            </a:r>
          </a:p>
          <a:p>
            <a:pPr marL="269874" lvl="1" indent="-134937">
              <a:lnSpc>
                <a:spcPts val="2000"/>
              </a:lnSpc>
              <a:buFont typeface="Arial"/>
              <a:buChar char="•"/>
            </a:pPr>
            <a:r>
              <a:rPr lang="en-US" sz="1250" spc="12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Revenue losses for retailers due to misplaced products</a:t>
            </a:r>
          </a:p>
          <a:p>
            <a:pPr marL="269874" lvl="1" indent="-134937">
              <a:lnSpc>
                <a:spcPts val="2000"/>
              </a:lnSpc>
              <a:buFont typeface="Arial"/>
              <a:buChar char="•"/>
            </a:pPr>
            <a:r>
              <a:rPr lang="en-US" sz="1250" spc="12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Shelf inventory Shrinkage</a:t>
            </a:r>
          </a:p>
          <a:p>
            <a:pPr marL="269874" lvl="1" indent="-134937">
              <a:lnSpc>
                <a:spcPts val="2000"/>
              </a:lnSpc>
              <a:buFont typeface="Arial"/>
              <a:buChar char="•"/>
            </a:pPr>
            <a:r>
              <a:rPr lang="en-US" sz="1250" spc="12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Errors in traditional methods of </a:t>
            </a:r>
            <a:r>
              <a:rPr lang="en-US" sz="1250" spc="12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detection(CCTV) </a:t>
            </a:r>
            <a:r>
              <a:rPr lang="en-US" sz="1250" spc="12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varied angles.</a:t>
            </a:r>
          </a:p>
          <a:p>
            <a:pPr marL="134937" lvl="1">
              <a:lnSpc>
                <a:spcPts val="2000"/>
              </a:lnSpc>
            </a:pPr>
            <a:endParaRPr lang="en-US" sz="1250" spc="125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4757103"/>
            <a:ext cx="4572000" cy="16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i="1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Figure 2: Graphical representation of revenue losses(Casto, 2023). 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BD47AF-DF73-1E56-95DE-35CD11C56C4B}"/>
              </a:ext>
            </a:extLst>
          </p:cNvPr>
          <p:cNvSpPr/>
          <p:nvPr/>
        </p:nvSpPr>
        <p:spPr>
          <a:xfrm>
            <a:off x="5129562" y="3007160"/>
            <a:ext cx="3404838" cy="1542560"/>
          </a:xfrm>
          <a:custGeom>
            <a:avLst/>
            <a:gdLst/>
            <a:ahLst/>
            <a:cxnLst/>
            <a:rect l="l" t="t" r="r" b="b"/>
            <a:pathLst>
              <a:path w="10480382" h="3765914">
                <a:moveTo>
                  <a:pt x="0" y="0"/>
                </a:moveTo>
                <a:lnTo>
                  <a:pt x="10480382" y="0"/>
                </a:lnTo>
                <a:lnTo>
                  <a:pt x="10480382" y="3765914"/>
                </a:lnTo>
                <a:lnTo>
                  <a:pt x="0" y="376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23" r="-878" b="-9802"/>
            </a:stretch>
          </a:blipFill>
        </p:spPr>
        <p:txBody>
          <a:bodyPr/>
          <a:lstStyle/>
          <a:p>
            <a:endParaRPr 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DDC1E-A8B2-5BF5-19A3-C3E60ABA4C3E}"/>
              </a:ext>
            </a:extLst>
          </p:cNvPr>
          <p:cNvSpPr txBox="1"/>
          <p:nvPr/>
        </p:nvSpPr>
        <p:spPr>
          <a:xfrm>
            <a:off x="4651525" y="4549720"/>
            <a:ext cx="4492475" cy="45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i="1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Figure 3: Inventory shrink by sources, Retail Security Survey(Source: U.S. Census Bureau, NRF calculations).</a:t>
            </a:r>
          </a:p>
        </p:txBody>
      </p:sp>
      <p:pic>
        <p:nvPicPr>
          <p:cNvPr id="3" name="Picture 2" descr="A long shot of a warehouse&#10;&#10;AI-generated content may be incorrect.">
            <a:extLst>
              <a:ext uri="{FF2B5EF4-FFF2-40B4-BE49-F238E27FC236}">
                <a16:creationId xmlns:a16="http://schemas.microsoft.com/office/drawing/2014/main" id="{090DD19B-FC3E-0A7A-8F99-7C35D3748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24454" y="19694"/>
            <a:ext cx="2438400" cy="1661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18556"/>
            <a:ext cx="9144000" cy="3200152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5220" y="1612485"/>
            <a:ext cx="1918514" cy="1604412"/>
            <a:chOff x="0" y="0"/>
            <a:chExt cx="529089" cy="4424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9089" cy="442466"/>
            </a:xfrm>
            <a:custGeom>
              <a:avLst/>
              <a:gdLst/>
              <a:ahLst/>
              <a:cxnLst/>
              <a:rect l="l" t="t" r="r" b="b"/>
              <a:pathLst>
                <a:path w="529089" h="442466">
                  <a:moveTo>
                    <a:pt x="0" y="0"/>
                  </a:moveTo>
                  <a:lnTo>
                    <a:pt x="529089" y="0"/>
                  </a:lnTo>
                  <a:lnTo>
                    <a:pt x="529089" y="442466"/>
                  </a:lnTo>
                  <a:lnTo>
                    <a:pt x="0" y="442466"/>
                  </a:lnTo>
                  <a:close/>
                </a:path>
              </a:pathLst>
            </a:custGeom>
            <a:blipFill>
              <a:blip r:embed="rId2"/>
              <a:stretch>
                <a:fillRect l="-5751" r="-5751"/>
              </a:stretch>
            </a:blipFill>
          </p:spPr>
          <p:txBody>
            <a:bodyPr/>
            <a:lstStyle/>
            <a:p>
              <a:endParaRPr lang="en-US" sz="9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521" y="4749068"/>
            <a:ext cx="124245" cy="1242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28112" y="394849"/>
            <a:ext cx="124245" cy="124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1165" y="3431426"/>
            <a:ext cx="2175004" cy="10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indent="-113348" algn="ctr">
              <a:lnSpc>
                <a:spcPts val="1680"/>
              </a:lnSpc>
              <a:buFont typeface="Arial"/>
              <a:buChar char="•"/>
            </a:pPr>
            <a:r>
              <a:rPr lang="en-US" sz="1050" spc="10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Shelf Inspection: Identify in-store and on-display items on the shelf: By classifying products by labels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0296" y="3413338"/>
            <a:ext cx="2175004" cy="41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indent="-113348" algn="ctr">
              <a:lnSpc>
                <a:spcPts val="1680"/>
              </a:lnSpc>
              <a:buFont typeface="Arial"/>
              <a:buChar char="•"/>
            </a:pPr>
            <a:r>
              <a:rPr lang="en-US" sz="1050" spc="10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Shelf monitoring: Count the labelled items by class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6515" y="3416565"/>
            <a:ext cx="2175004" cy="10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indent="-113348" algn="ctr">
              <a:lnSpc>
                <a:spcPts val="1680"/>
              </a:lnSpc>
              <a:buFont typeface="Arial"/>
              <a:buChar char="•"/>
            </a:pPr>
            <a:r>
              <a:rPr lang="en-US" sz="1050" spc="10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Out-of-stock and misplaced items analysis: Identify empty areas and areas of misalignment on the shelf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5220" y="363628"/>
            <a:ext cx="4003143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0"/>
              </a:lnSpc>
            </a:pPr>
            <a:r>
              <a:rPr lang="en-US" sz="3849" b="1" spc="192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AIMS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71A31-07FE-409B-A7B4-13FF5CF1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99" y="1584740"/>
            <a:ext cx="1785798" cy="1632157"/>
          </a:xfrm>
          <a:prstGeom prst="rect">
            <a:avLst/>
          </a:prstGeom>
        </p:spPr>
      </p:pic>
      <p:pic>
        <p:nvPicPr>
          <p:cNvPr id="28" name="Picture 27" descr="Empty shelves in a store&#10;&#10;AI-generated content may be incorrect.">
            <a:extLst>
              <a:ext uri="{FF2B5EF4-FFF2-40B4-BE49-F238E27FC236}">
                <a16:creationId xmlns:a16="http://schemas.microsoft.com/office/drawing/2014/main" id="{3CEFF279-ED64-D4D0-C493-422C464C0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34283" y="1584740"/>
            <a:ext cx="2019467" cy="1632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D6ED7-E9D7-BE09-B82F-27E780B0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469FA5-4C62-6D84-B570-C6167267A1D9}"/>
              </a:ext>
            </a:extLst>
          </p:cNvPr>
          <p:cNvSpPr/>
          <p:nvPr/>
        </p:nvSpPr>
        <p:spPr>
          <a:xfrm>
            <a:off x="275022" y="0"/>
            <a:ext cx="0" cy="1884464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sz="9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48644A7-4B93-E3C0-614C-BEBCBDD0621D}"/>
              </a:ext>
            </a:extLst>
          </p:cNvPr>
          <p:cNvGrpSpPr/>
          <p:nvPr/>
        </p:nvGrpSpPr>
        <p:grpSpPr>
          <a:xfrm>
            <a:off x="8875754" y="4936173"/>
            <a:ext cx="124245" cy="124245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0BEAEE3-C248-5771-B097-1ED8460A97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64753F-792C-217F-A3D0-3501E691261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90A8D36-712E-40D2-5668-C478A6421551}"/>
              </a:ext>
            </a:extLst>
          </p:cNvPr>
          <p:cNvSpPr txBox="1"/>
          <p:nvPr/>
        </p:nvSpPr>
        <p:spPr>
          <a:xfrm>
            <a:off x="1747027" y="83082"/>
            <a:ext cx="8391502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spc="150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Previous Studies: Traditional ML solution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B3A7E7-F20F-5090-85BC-D4A124C60B00}"/>
              </a:ext>
            </a:extLst>
          </p:cNvPr>
          <p:cNvSpPr txBox="1"/>
          <p:nvPr/>
        </p:nvSpPr>
        <p:spPr>
          <a:xfrm>
            <a:off x="353021" y="1985924"/>
            <a:ext cx="5240191" cy="17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i="1" spc="11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Figure 4: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Traditional feature-based detection (Santra and Mukherjee, 2019; Varol et al., 2014)</a:t>
            </a:r>
            <a:r>
              <a:rPr lang="en-US" sz="900" i="1" spc="11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6DC5218-A4D6-8F56-1CCF-FC859E100075}"/>
              </a:ext>
            </a:extLst>
          </p:cNvPr>
          <p:cNvSpPr txBox="1"/>
          <p:nvPr/>
        </p:nvSpPr>
        <p:spPr>
          <a:xfrm>
            <a:off x="275022" y="4731068"/>
            <a:ext cx="5396190" cy="36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spc="11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Figure 5: </a:t>
            </a:r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learning-based object localization evaluated on GroZi-120 and Grocery Products (GP) datasets (Franco et al., 2017).</a:t>
            </a:r>
            <a:endParaRPr lang="en-US" sz="900" spc="11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F254F96-1F85-8CF8-D0D2-3585AEF967CF}"/>
              </a:ext>
            </a:extLst>
          </p:cNvPr>
          <p:cNvSpPr txBox="1"/>
          <p:nvPr/>
        </p:nvSpPr>
        <p:spPr>
          <a:xfrm>
            <a:off x="5698206" y="3117391"/>
            <a:ext cx="3301793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  <a:spcBef>
                <a:spcPct val="0"/>
              </a:spcBef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Franco et al. (2017): Deep models achieved better recall(0.97) than traditional CV(0.94) for object detection, that used object corners and color information and required fixed orientation and consistent lighting.</a:t>
            </a:r>
            <a:endParaRPr lang="en-US" sz="1100" spc="125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4A45780-510D-F30C-20B2-812B88BB72B5}"/>
              </a:ext>
            </a:extLst>
          </p:cNvPr>
          <p:cNvSpPr txBox="1"/>
          <p:nvPr/>
        </p:nvSpPr>
        <p:spPr>
          <a:xfrm>
            <a:off x="5698206" y="899582"/>
            <a:ext cx="3445794" cy="135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  <a:spcBef>
                <a:spcPct val="0"/>
              </a:spcBef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Santra &amp; Mukherjee, 2019; Varol et al., 2014 used frontal, camera-captured well-lit shelf images and controlled conditions, using gradient and color-based features for detection and classifying having Recall of 0.85, Precision of 0.81 But they failed in varied orientations or poor lighting. </a:t>
            </a:r>
            <a:endParaRPr lang="en-US" sz="1100" spc="125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89582-7D24-20F6-9B60-DBAC6766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29" y="691095"/>
            <a:ext cx="2360460" cy="1171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60827B-64D1-2F41-2289-21746C69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02" y="791500"/>
            <a:ext cx="2673746" cy="1000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4319AB-0AC3-752B-74E8-DA3323B8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9" y="2489188"/>
            <a:ext cx="885949" cy="2105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29044F-1DE5-E3B7-B54D-4B23F167F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915" y="2571750"/>
            <a:ext cx="2185207" cy="18792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018A66-90AD-38BD-B8FF-D8FADD044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478" y="2739164"/>
            <a:ext cx="1762371" cy="17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22" y="0"/>
            <a:ext cx="0" cy="1884464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sz="900"/>
          </a:p>
        </p:txBody>
      </p:sp>
      <p:grpSp>
        <p:nvGrpSpPr>
          <p:cNvPr id="3" name="Group 3"/>
          <p:cNvGrpSpPr/>
          <p:nvPr/>
        </p:nvGrpSpPr>
        <p:grpSpPr>
          <a:xfrm>
            <a:off x="8875754" y="4936173"/>
            <a:ext cx="124245" cy="1242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29604" y="38986"/>
            <a:ext cx="4118513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spc="150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Deep learning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962" y="4841721"/>
            <a:ext cx="5396190" cy="1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i="1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Figure 7: Grozi-120 dataset(Source: </a:t>
            </a:r>
            <a:r>
              <a:rPr lang="en-US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Abraham, Joseph. (2022)</a:t>
            </a:r>
            <a:r>
              <a:rPr lang="en-US" sz="900" i="1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301" y="2781378"/>
            <a:ext cx="3301793" cy="181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  <a:spcBef>
                <a:spcPct val="0"/>
              </a:spcBef>
            </a:pPr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Dataset images, adapted from the study by Abraham and Joseph (2022), obtained a precision of 86.4% and recall of 77.6%. They wanted to solve key challenges in retail shelf scenarios—such as data distribution, product variability, and uneven lighting—that affect deep learning-based grocery product detection and recognition using the publicly available </a:t>
            </a:r>
            <a:r>
              <a:rPr lang="en-US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Grozi-120</a:t>
            </a:r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dataset.</a:t>
            </a:r>
            <a:endParaRPr lang="en-US" sz="1050" spc="125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8CEB39-6FE4-89E5-CBED-D95F1194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36" y="2713633"/>
            <a:ext cx="2036721" cy="18964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136C17-4043-F671-566F-6D64054B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243" y="3630953"/>
            <a:ext cx="1884028" cy="1099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813E4A-7FFD-A96E-73A6-53E6E891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43" y="2509563"/>
            <a:ext cx="1884028" cy="10659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63F160-8D72-B9A3-7CE6-7F2D8A22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81" y="241765"/>
            <a:ext cx="1638975" cy="19864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A50D91-0EA1-1CD1-E7A7-1B45AC5ED7BF}"/>
              </a:ext>
            </a:extLst>
          </p:cNvPr>
          <p:cNvSpPr txBox="1"/>
          <p:nvPr/>
        </p:nvSpPr>
        <p:spPr>
          <a:xfrm>
            <a:off x="5374890" y="681667"/>
            <a:ext cx="34940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authors fine-tuned a pre-trained Faster R-CNN object detection model (originally trained on MS COCO) to detect and localize products for product checkout. For multiple cluttered products, they obtained an accuracy of 96.57% for just detection. This alone is not suitable, since they used clean background and consistent lighting which is not always the case for real-world retail environments(Wei et al., 2020, Figure 6)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2A07F5-7669-99DC-3BC1-F569547BD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57" y="228706"/>
            <a:ext cx="2780370" cy="2049221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1C344F1A-8371-9B33-C88D-8AEDA47D40FE}"/>
              </a:ext>
            </a:extLst>
          </p:cNvPr>
          <p:cNvSpPr txBox="1"/>
          <p:nvPr/>
        </p:nvSpPr>
        <p:spPr>
          <a:xfrm>
            <a:off x="-83727" y="2296595"/>
            <a:ext cx="5964135" cy="17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900" i="1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Figure 6: Retail Product Checkout dataset(Source: </a:t>
            </a:r>
            <a:r>
              <a:rPr lang="en-US" sz="900" i="1" dirty="0"/>
              <a:t>Wei et al., 2020)</a:t>
            </a:r>
            <a:endParaRPr lang="en-US" sz="900" i="1" spc="11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735" y="676930"/>
            <a:ext cx="7764531" cy="4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1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735" y="2398640"/>
            <a:ext cx="2387709" cy="65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8146" y="2398640"/>
            <a:ext cx="2387709" cy="65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735" y="1267748"/>
            <a:ext cx="7764531" cy="59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"/>
              </a:lnSpc>
              <a:spcBef>
                <a:spcPct val="0"/>
              </a:spcBef>
            </a:pPr>
            <a:r>
              <a:rPr lang="en-US" sz="1150" spc="115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study focuses on evaluating the existing solutions, limitations they face, and integrating Deep learning to train and enhance these issues, which otherwise would be performed by a human operator.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735" y="3116116"/>
            <a:ext cx="2387709" cy="18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"/>
              </a:lnSpc>
            </a:pPr>
            <a:r>
              <a:rPr lang="en-US" sz="1150" b="1" spc="115" dirty="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SCOPE OF THE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78146" y="3116116"/>
            <a:ext cx="2387709" cy="18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"/>
              </a:lnSpc>
            </a:pPr>
            <a:r>
              <a:rPr lang="en-US" sz="1150" b="1" spc="11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RELEVANCE OF THE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66557" y="3116116"/>
            <a:ext cx="2387709" cy="18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"/>
              </a:lnSpc>
            </a:pPr>
            <a:r>
              <a:rPr lang="en-US" sz="1150" b="1" spc="11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RESEARCH QUESTION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735" y="3298581"/>
            <a:ext cx="2387709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100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study aims to pinpoint challenges, opportunities and  assess feasibility in stock inventory methods and product identification in retail stores.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8146" y="3298581"/>
            <a:ext cx="2387709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100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Understanding the retail implications is crucial for businesses aiming to stay competitive and meet evolving customer needs.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66557" y="3298581"/>
            <a:ext cx="2387709" cy="115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100" kern="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r>
              <a:rPr lang="en-US" sz="11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 effective are deep learning-based computer vision models in assisting shelf monitoring and detecting stock presence in medium-scale retail stores, particularly under varied lighting and shelf orientations?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6557" y="2398640"/>
            <a:ext cx="2387709" cy="65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14350" y="4504905"/>
            <a:ext cx="124245" cy="1242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05405" y="514350"/>
            <a:ext cx="124245" cy="12424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516732" y="0"/>
            <a:ext cx="0" cy="166708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43517" y="155770"/>
            <a:ext cx="2187323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Methodology: Object detection</a:t>
            </a:r>
            <a:endParaRPr lang="fr-FR" sz="20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6098543" y="1270733"/>
            <a:ext cx="2808531" cy="29136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Dataset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Shelf images annotated with bounding boxes (YOLO format)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Faster R-CNN with VGG-16, Resnet-50 backbone &amp; </a:t>
            </a:r>
            <a:r>
              <a:rPr lang="en-U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Roboflow</a:t>
            </a:r>
            <a:endParaRPr lang="en-U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 Learning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Initialized with pretrained (ImageNet weights)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Replaced final 3 layers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Classification layer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4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Fully connected layer</a:t>
            </a:r>
            <a:endParaRPr lang="en-U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Softmax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the new layers were trained; early layers were frozen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SGD optimizer with custom training options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</a:t>
            </a: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Tested on noise &amp; illumination variation on test images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69" name="Google Shape;150;p29"/>
          <p:cNvCxnSpPr/>
          <p:nvPr/>
        </p:nvCxnSpPr>
        <p:spPr>
          <a:xfrm>
            <a:off x="4801071" y="1083951"/>
            <a:ext cx="3793320" cy="360"/>
          </a:xfrm>
          <a:prstGeom prst="straightConnector1">
            <a:avLst/>
          </a:prstGeom>
          <a:ln w="9525">
            <a:solidFill>
              <a:srgbClr val="201002"/>
            </a:solidFill>
            <a:round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974F5C1-D798-7913-1F50-E0FD744D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6" y="699476"/>
            <a:ext cx="5790896" cy="3484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C42D7D-F867-7493-EC35-7C30709D2D94}"/>
              </a:ext>
            </a:extLst>
          </p:cNvPr>
          <p:cNvSpPr txBox="1"/>
          <p:nvPr/>
        </p:nvSpPr>
        <p:spPr>
          <a:xfrm>
            <a:off x="223025" y="4240249"/>
            <a:ext cx="587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Fig. 8: Workflow for retail shelf object identification using transfer learning with ResNet-50 and VGG-16, highlighting data preprocessing, training, and testing under varied conditions.</a:t>
            </a:r>
            <a:endParaRPr lang="en-US" sz="9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FF14A-5695-7A8C-B70D-F896C25B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>
            <a:extLst>
              <a:ext uri="{FF2B5EF4-FFF2-40B4-BE49-F238E27FC236}">
                <a16:creationId xmlns:a16="http://schemas.microsoft.com/office/drawing/2014/main" id="{AE807DD5-A77A-E82A-8A03-F92C86A2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517" y="155770"/>
            <a:ext cx="2663557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Methodology: OOS &amp; Misplaced Items</a:t>
            </a:r>
            <a:endParaRPr lang="fr-FR" sz="2000" b="0" strike="noStrike" spc="-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PlaceHolder 2">
            <a:extLst>
              <a:ext uri="{FF2B5EF4-FFF2-40B4-BE49-F238E27FC236}">
                <a16:creationId xmlns:a16="http://schemas.microsoft.com/office/drawing/2014/main" id="{A6FB5100-27F6-E140-CA88-8C676F6002F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8542" y="1626618"/>
            <a:ext cx="2808531" cy="29136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Image converted to Grayscale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Density threshold set between 0.11 to 0.18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OOS is flagged as per the equation below: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69" name="Google Shape;150;p29">
            <a:extLst>
              <a:ext uri="{FF2B5EF4-FFF2-40B4-BE49-F238E27FC236}">
                <a16:creationId xmlns:a16="http://schemas.microsoft.com/office/drawing/2014/main" id="{399C0DF5-F926-3B12-84D6-BDE77C9A0C27}"/>
              </a:ext>
            </a:extLst>
          </p:cNvPr>
          <p:cNvCxnSpPr/>
          <p:nvPr/>
        </p:nvCxnSpPr>
        <p:spPr>
          <a:xfrm>
            <a:off x="4801071" y="1083951"/>
            <a:ext cx="3793320" cy="360"/>
          </a:xfrm>
          <a:prstGeom prst="straightConnector1">
            <a:avLst/>
          </a:prstGeom>
          <a:ln w="9525">
            <a:solidFill>
              <a:srgbClr val="201002"/>
            </a:solidFill>
            <a:round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CC67DBA-A6FE-DABF-8899-0BD38ED1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2" y="3489804"/>
            <a:ext cx="2808531" cy="70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51D96-C73F-CE77-5364-D5D1881E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9" y="1213907"/>
            <a:ext cx="5702957" cy="2913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AE0AF-5C3E-A371-C8D5-0723754CE8E9}"/>
              </a:ext>
            </a:extLst>
          </p:cNvPr>
          <p:cNvSpPr txBox="1"/>
          <p:nvPr/>
        </p:nvSpPr>
        <p:spPr>
          <a:xfrm>
            <a:off x="108340" y="4244151"/>
            <a:ext cx="58742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Fig. 9: Workflow for retail shelf empty </a:t>
            </a:r>
            <a:r>
              <a:rPr lang="en-US" sz="900" i="1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areas and misplaced areas detection </a:t>
            </a:r>
            <a:r>
              <a:rPr lang="en-US" sz="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Canny Edge detector Algorithm.</a:t>
            </a:r>
            <a:endParaRPr lang="en-US" sz="9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40559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Hot Cocoa Company by Slidesgo">
  <a:themeElements>
    <a:clrScheme name="Simple Light">
      <a:dk1>
        <a:srgbClr val="201002"/>
      </a:dk1>
      <a:lt1>
        <a:srgbClr val="FBF7F4"/>
      </a:lt1>
      <a:dk2>
        <a:srgbClr val="F3E6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1509</TotalTime>
  <Words>1618</Words>
  <Application>Microsoft Office PowerPoint</Application>
  <PresentationFormat>On-screen Show (16:9)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16</vt:i4>
      </vt:variant>
    </vt:vector>
  </HeadingPairs>
  <TitlesOfParts>
    <vt:vector size="48" baseType="lpstr">
      <vt:lpstr>Aptos</vt:lpstr>
      <vt:lpstr>Archivo</vt:lpstr>
      <vt:lpstr>Arial</vt:lpstr>
      <vt:lpstr>Calibri</vt:lpstr>
      <vt:lpstr>Heebo Bold</vt:lpstr>
      <vt:lpstr>Helios Extended Bold</vt:lpstr>
      <vt:lpstr>Instrument Serif</vt:lpstr>
      <vt:lpstr>Lato</vt:lpstr>
      <vt:lpstr>OpenSymbol</vt:lpstr>
      <vt:lpstr>Symbol</vt:lpstr>
      <vt:lpstr>Wingdings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Hot Cocoa Company by Slidesgo</vt:lpstr>
      <vt:lpstr>Slidesgo Final Pages</vt:lpstr>
      <vt:lpstr>Slidesgo Final Pages</vt:lpstr>
      <vt:lpstr>Slidesgo Final Pages</vt:lpstr>
      <vt:lpstr>Deep Learning for Retail Evaluating CNN Architectures for Object Detection and Stock Monitoring in Complex Retail Shelf Scenarios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Methodology: Object detection</vt:lpstr>
      <vt:lpstr>Methodology: OOS &amp; Misplaced Items</vt:lpstr>
      <vt:lpstr>Testing: Object detection and classification</vt:lpstr>
      <vt:lpstr>Testing: Edge based Analysis for Out-of-Stock and Misplaced Items detection</vt:lpstr>
      <vt:lpstr>Limitations</vt:lpstr>
      <vt:lpstr>Conclusion</vt:lpstr>
      <vt:lpstr>Future Work</vt:lpstr>
      <vt:lpstr>PowerPoint Presentation</vt:lpstr>
      <vt:lpstr>References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Gracelin Suresh</cp:lastModifiedBy>
  <cp:revision>89</cp:revision>
  <dcterms:modified xsi:type="dcterms:W3CDTF">2025-05-15T14:51:40Z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2025-05-05T16:11:23Z</dcterms:created>
  <dc:creator>Unknown Creator</dc:creator>
  <dc:description/>
  <dc:language>en-US</dc:language>
  <cp:lastModifiedBy>Unknown Creator</cp:lastModifiedBy>
  <dcterms:modified xsi:type="dcterms:W3CDTF">2025-05-05T16:11:23Z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